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2" r:id="rId5"/>
    <p:sldId id="263" r:id="rId6"/>
    <p:sldId id="261" r:id="rId7"/>
    <p:sldId id="264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22" d="100"/>
          <a:sy n="122" d="100"/>
        </p:scale>
        <p:origin x="-2664" y="-112"/>
      </p:cViewPr>
      <p:guideLst>
        <p:guide orient="horz" pos="2252"/>
        <p:guide pos="42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AD451-11C2-0948-AE0A-245669B9642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97AF0-E87E-AE4C-BB4F-95B83570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3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9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6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57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0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6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4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0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6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96720-A2F1-814A-8FB6-29D1AD8EEAF6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5283E-89EB-4942-82EA-9780F36F9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7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1.png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1.png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60082" y="325476"/>
            <a:ext cx="7865583" cy="6251531"/>
            <a:chOff x="660082" y="325476"/>
            <a:chExt cx="7865583" cy="6251531"/>
          </a:xfrm>
        </p:grpSpPr>
        <p:pic>
          <p:nvPicPr>
            <p:cNvPr id="3" name="Picture 2" descr="2N82_2N7X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6" t="5712" r="76976" b="36451"/>
            <a:stretch/>
          </p:blipFill>
          <p:spPr>
            <a:xfrm>
              <a:off x="724767" y="325476"/>
              <a:ext cx="2031332" cy="2689045"/>
            </a:xfrm>
            <a:prstGeom prst="rect">
              <a:avLst/>
            </a:prstGeom>
          </p:spPr>
        </p:pic>
        <p:pic>
          <p:nvPicPr>
            <p:cNvPr id="36" name="Picture 35" descr="2N82_2N7X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78" t="5712" r="41956" b="36451"/>
            <a:stretch/>
          </p:blipFill>
          <p:spPr>
            <a:xfrm>
              <a:off x="2756099" y="325476"/>
              <a:ext cx="2317297" cy="2689045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2545372" y="661214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(b)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60082" y="661214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(a)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617537" y="3552629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(c)</a:t>
              </a:r>
              <a:endParaRPr lang="en-US" b="1" dirty="0">
                <a:latin typeface="Helvetica"/>
                <a:cs typeface="Helvetica"/>
              </a:endParaRPr>
            </a:p>
          </p:txBody>
        </p:sp>
        <p:pic>
          <p:nvPicPr>
            <p:cNvPr id="40" name="Picture 39" descr="2L94_1Z2J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5" t="22133" r="39513" b="39500"/>
            <a:stretch/>
          </p:blipFill>
          <p:spPr>
            <a:xfrm>
              <a:off x="2997775" y="3560569"/>
              <a:ext cx="2075621" cy="2187437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pic>
          <p:nvPicPr>
            <p:cNvPr id="41" name="Picture 40" descr="2L94_1Z2J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5" t="22133" r="71285" b="39500"/>
            <a:stretch/>
          </p:blipFill>
          <p:spPr>
            <a:xfrm>
              <a:off x="812373" y="3552629"/>
              <a:ext cx="1955195" cy="2187437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grpSp>
          <p:nvGrpSpPr>
            <p:cNvPr id="47" name="Group 46"/>
            <p:cNvGrpSpPr/>
            <p:nvPr/>
          </p:nvGrpSpPr>
          <p:grpSpPr>
            <a:xfrm>
              <a:off x="5497398" y="4432803"/>
              <a:ext cx="3021736" cy="2144204"/>
              <a:chOff x="4744546" y="3643694"/>
              <a:chExt cx="3021736" cy="214420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4744546" y="5385617"/>
                <a:ext cx="2535278" cy="402281"/>
                <a:chOff x="2874201" y="4412419"/>
                <a:chExt cx="2535278" cy="402281"/>
              </a:xfrm>
            </p:grpSpPr>
            <p:sp>
              <p:nvSpPr>
                <p:cNvPr id="70" name="Rectangle 69"/>
                <p:cNvSpPr/>
                <p:nvPr/>
              </p:nvSpPr>
              <p:spPr>
                <a:xfrm rot="10800000">
                  <a:off x="2914001" y="4412419"/>
                  <a:ext cx="2395705" cy="4022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50000">
                      <a:schemeClr val="bg1"/>
                    </a:gs>
                    <a:gs pos="75000">
                      <a:srgbClr val="FF0000"/>
                    </a:gs>
                    <a:gs pos="87000">
                      <a:srgbClr val="FF000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874201" y="4448328"/>
                  <a:ext cx="742904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 smtClean="0">
                      <a:latin typeface="Helvetica"/>
                      <a:cs typeface="Helvetica"/>
                    </a:rPr>
                    <a:t>0.50</a:t>
                  </a:r>
                  <a:endParaRPr lang="en-US" sz="1600" dirty="0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4746219" y="4445368"/>
                  <a:ext cx="66326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 smtClean="0">
                      <a:latin typeface="Helvetica"/>
                      <a:cs typeface="Helvetica"/>
                    </a:rPr>
                    <a:t>1.00</a:t>
                  </a:r>
                  <a:endParaRPr lang="en-US" sz="1600" dirty="0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3777153" y="4445368"/>
                  <a:ext cx="8004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NSLR</a:t>
                  </a:r>
                  <a:endParaRPr lang="en-US" dirty="0"/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5001156" y="3643694"/>
                <a:ext cx="2765126" cy="1710558"/>
                <a:chOff x="4869158" y="1077156"/>
                <a:chExt cx="2249546" cy="1391610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4869158" y="1086485"/>
                  <a:ext cx="2249546" cy="1382281"/>
                  <a:chOff x="4869158" y="1086485"/>
                  <a:chExt cx="2249546" cy="1382281"/>
                </a:xfrm>
              </p:grpSpPr>
              <p:pic>
                <p:nvPicPr>
                  <p:cNvPr id="59" name="Picture 58" descr="figure_1Z2J_2L94_1.pdf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1425" t="73326" r="14734" b="11894"/>
                  <a:stretch/>
                </p:blipFill>
                <p:spPr>
                  <a:xfrm>
                    <a:off x="4869158" y="1406384"/>
                    <a:ext cx="1665894" cy="561568"/>
                  </a:xfrm>
                  <a:prstGeom prst="rect">
                    <a:avLst/>
                  </a:prstGeom>
                </p:spPr>
              </p:pic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4870073" y="1086485"/>
                    <a:ext cx="2248631" cy="1382281"/>
                    <a:chOff x="4280793" y="1665605"/>
                    <a:chExt cx="2248631" cy="1382281"/>
                  </a:xfrm>
                </p:grpSpPr>
                <p:grpSp>
                  <p:nvGrpSpPr>
                    <p:cNvPr id="61" name="Group 60"/>
                    <p:cNvGrpSpPr/>
                    <p:nvPr/>
                  </p:nvGrpSpPr>
                  <p:grpSpPr>
                    <a:xfrm>
                      <a:off x="4280793" y="1665605"/>
                      <a:ext cx="2129512" cy="1382281"/>
                      <a:chOff x="4664584" y="1503045"/>
                      <a:chExt cx="2129512" cy="1382281"/>
                    </a:xfrm>
                  </p:grpSpPr>
                  <p:pic>
                    <p:nvPicPr>
                      <p:cNvPr id="63" name="Picture 62" descr="figure_1Z2J_2L94_1.pdf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1425" t="36406" r="14734" b="53006"/>
                      <a:stretch/>
                    </p:blipFill>
                    <p:spPr>
                      <a:xfrm>
                        <a:off x="4664584" y="1503045"/>
                        <a:ext cx="1665894" cy="402314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64" name="Group 63"/>
                      <p:cNvGrpSpPr/>
                      <p:nvPr/>
                    </p:nvGrpSpPr>
                    <p:grpSpPr>
                      <a:xfrm>
                        <a:off x="4749768" y="1558219"/>
                        <a:ext cx="2044328" cy="1327107"/>
                        <a:chOff x="2171446" y="1491379"/>
                        <a:chExt cx="2044328" cy="1327107"/>
                      </a:xfrm>
                    </p:grpSpPr>
                    <p:sp>
                      <p:nvSpPr>
                        <p:cNvPr id="68" name="Rectangle 67"/>
                        <p:cNvSpPr/>
                        <p:nvPr/>
                      </p:nvSpPr>
                      <p:spPr>
                        <a:xfrm>
                          <a:off x="3703813" y="1491379"/>
                          <a:ext cx="511961" cy="275428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1600" dirty="0" smtClean="0">
                              <a:latin typeface="Helvetica"/>
                              <a:cs typeface="Helvetica"/>
                            </a:rPr>
                            <a:t>MAE</a:t>
                          </a:r>
                          <a:endParaRPr lang="en-US" sz="1600" dirty="0"/>
                        </a:p>
                      </p:txBody>
                    </p:sp>
                    <p:sp>
                      <p:nvSpPr>
                        <p:cNvPr id="69" name="Rectangle 68"/>
                        <p:cNvSpPr/>
                        <p:nvPr/>
                      </p:nvSpPr>
                      <p:spPr>
                        <a:xfrm rot="18000000">
                          <a:off x="1978845" y="2350458"/>
                          <a:ext cx="660629" cy="275428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r>
                            <a:rPr lang="en-US" sz="1600" dirty="0" smtClean="0">
                              <a:latin typeface="Helvetica"/>
                              <a:cs typeface="Helvetica"/>
                            </a:rPr>
                            <a:t>carbon</a:t>
                          </a:r>
                          <a:endParaRPr lang="en-US" sz="1600" dirty="0"/>
                        </a:p>
                      </p:txBody>
                    </p:sp>
                  </p:grpSp>
                  <p:sp>
                    <p:nvSpPr>
                      <p:cNvPr id="65" name="Rectangle 64"/>
                      <p:cNvSpPr/>
                      <p:nvPr/>
                    </p:nvSpPr>
                    <p:spPr>
                      <a:xfrm rot="18000000">
                        <a:off x="5070030" y="2380779"/>
                        <a:ext cx="623544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proton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66" name="Rectangle 65"/>
                      <p:cNvSpPr/>
                      <p:nvPr/>
                    </p:nvSpPr>
                    <p:spPr>
                      <a:xfrm rot="18000000">
                        <a:off x="5725754" y="2327981"/>
                        <a:ext cx="475120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both</a:t>
                        </a:r>
                        <a:endParaRPr lang="en-US" sz="1600" dirty="0"/>
                      </a:p>
                    </p:txBody>
                  </p:sp>
                </p:grpSp>
                <p:sp>
                  <p:nvSpPr>
                    <p:cNvPr id="62" name="Rectangle 61"/>
                    <p:cNvSpPr/>
                    <p:nvPr/>
                  </p:nvSpPr>
                  <p:spPr>
                    <a:xfrm>
                      <a:off x="5896915" y="2143256"/>
                      <a:ext cx="632509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RMSE</a:t>
                      </a:r>
                      <a:endParaRPr lang="en-US" sz="1600" dirty="0"/>
                    </a:p>
                  </p:txBody>
                </p:sp>
              </p:grpSp>
            </p:grpSp>
            <p:sp>
              <p:nvSpPr>
                <p:cNvPr id="53" name="Rectangle 52"/>
                <p:cNvSpPr/>
                <p:nvPr/>
              </p:nvSpPr>
              <p:spPr>
                <a:xfrm>
                  <a:off x="6094941" y="10771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6100293" y="14380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5550333" y="10804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5555685" y="14413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4980861" y="1085808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4986213" y="144667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</p:grpSp>
        </p:grpSp>
        <p:sp>
          <p:nvSpPr>
            <p:cNvPr id="74" name="TextBox 73"/>
            <p:cNvSpPr txBox="1"/>
            <p:nvPr/>
          </p:nvSpPr>
          <p:spPr>
            <a:xfrm>
              <a:off x="5003457" y="661214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(c)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64092" y="3246590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(e)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8802" y="3126278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(d)</a:t>
              </a:r>
              <a:endParaRPr lang="en-US" b="1" dirty="0">
                <a:latin typeface="Helvetica"/>
                <a:cs typeface="Helvetica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22177" y="3126278"/>
              <a:ext cx="506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Helvetica"/>
                  <a:cs typeface="Helvetica"/>
                </a:rPr>
                <a:t>(f)</a:t>
              </a:r>
              <a:endParaRPr lang="en-US" b="1" dirty="0">
                <a:latin typeface="Helvetica"/>
                <a:cs typeface="Helvetica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777822" y="621836"/>
              <a:ext cx="2740774" cy="2753027"/>
              <a:chOff x="5777822" y="602275"/>
              <a:chExt cx="2740774" cy="2753027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5777822" y="1676382"/>
                <a:ext cx="2016612" cy="954234"/>
                <a:chOff x="7249799" y="999772"/>
                <a:chExt cx="2379255" cy="1125838"/>
              </a:xfrm>
            </p:grpSpPr>
            <p:pic>
              <p:nvPicPr>
                <p:cNvPr id="97" name="Picture 96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36406" r="15441" b="52656"/>
                <a:stretch/>
              </p:blipFill>
              <p:spPr>
                <a:xfrm>
                  <a:off x="7249799" y="999772"/>
                  <a:ext cx="2379072" cy="597323"/>
                </a:xfrm>
                <a:prstGeom prst="rect">
                  <a:avLst/>
                </a:prstGeom>
              </p:spPr>
            </p:pic>
            <p:pic>
              <p:nvPicPr>
                <p:cNvPr id="100" name="Picture 99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75914" r="15441" b="14225"/>
                <a:stretch/>
              </p:blipFill>
              <p:spPr>
                <a:xfrm>
                  <a:off x="7249982" y="1587111"/>
                  <a:ext cx="2379072" cy="538499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5842549" y="1698212"/>
                <a:ext cx="2672662" cy="1657090"/>
                <a:chOff x="4955257" y="1077156"/>
                <a:chExt cx="2174323" cy="1348110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4955257" y="1109034"/>
                  <a:ext cx="2174323" cy="1316232"/>
                  <a:chOff x="4365977" y="1688154"/>
                  <a:chExt cx="2174323" cy="1316232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4365977" y="1688154"/>
                    <a:ext cx="2055203" cy="1316232"/>
                    <a:chOff x="4749768" y="1525594"/>
                    <a:chExt cx="2055203" cy="1316232"/>
                  </a:xfrm>
                </p:grpSpPr>
                <p:grpSp>
                  <p:nvGrpSpPr>
                    <p:cNvPr id="23" name="Group 22"/>
                    <p:cNvGrpSpPr/>
                    <p:nvPr/>
                  </p:nvGrpSpPr>
                  <p:grpSpPr>
                    <a:xfrm>
                      <a:off x="4749768" y="1525594"/>
                      <a:ext cx="2055203" cy="1316232"/>
                      <a:chOff x="2171446" y="1458754"/>
                      <a:chExt cx="2055203" cy="1316232"/>
                    </a:xfrm>
                  </p:grpSpPr>
                  <p:sp>
                    <p:nvSpPr>
                      <p:cNvPr id="26" name="Rectangle 25"/>
                      <p:cNvSpPr/>
                      <p:nvPr/>
                    </p:nvSpPr>
                    <p:spPr>
                      <a:xfrm>
                        <a:off x="3714688" y="1458754"/>
                        <a:ext cx="511961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MAE</a:t>
                        </a:r>
                        <a:endParaRPr lang="en-US" sz="1600" dirty="0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 rot="18000000">
                        <a:off x="1978845" y="2306958"/>
                        <a:ext cx="660629" cy="275428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600" dirty="0" smtClean="0">
                            <a:latin typeface="Helvetica"/>
                            <a:cs typeface="Helvetica"/>
                          </a:rPr>
                          <a:t>carbon</a:t>
                        </a:r>
                        <a:endParaRPr lang="en-US" sz="1600" dirty="0"/>
                      </a:p>
                    </p:txBody>
                  </p:sp>
                </p:grpSp>
                <p:sp>
                  <p:nvSpPr>
                    <p:cNvPr id="24" name="Rectangle 23"/>
                    <p:cNvSpPr/>
                    <p:nvPr/>
                  </p:nvSpPr>
                  <p:spPr>
                    <a:xfrm rot="18000000">
                      <a:off x="5070030" y="2337278"/>
                      <a:ext cx="623544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proton</a:t>
                      </a:r>
                      <a:endParaRPr lang="en-US" sz="1600" dirty="0"/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 rot="18000000">
                      <a:off x="5725754" y="2284480"/>
                      <a:ext cx="475120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both</a:t>
                      </a:r>
                      <a:endParaRPr lang="en-US" sz="1600" dirty="0"/>
                    </a:p>
                  </p:txBody>
                </p:sp>
              </p:grpSp>
              <p:sp>
                <p:nvSpPr>
                  <p:cNvPr id="67" name="Rectangle 66"/>
                  <p:cNvSpPr/>
                  <p:nvPr/>
                </p:nvSpPr>
                <p:spPr>
                  <a:xfrm>
                    <a:off x="5907791" y="2110629"/>
                    <a:ext cx="632509" cy="2754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 smtClean="0">
                        <a:latin typeface="Helvetica"/>
                        <a:cs typeface="Helvetica"/>
                      </a:rPr>
                      <a:t>RMSE</a:t>
                    </a:r>
                    <a:endParaRPr lang="en-US" sz="1600" dirty="0"/>
                  </a:p>
                </p:txBody>
              </p:sp>
            </p:grpSp>
            <p:sp>
              <p:nvSpPr>
                <p:cNvPr id="6" name="Rectangle 5"/>
                <p:cNvSpPr/>
                <p:nvPr/>
              </p:nvSpPr>
              <p:spPr>
                <a:xfrm>
                  <a:off x="6094941" y="10771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6100293" y="14380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5550333" y="108045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5555685" y="1441324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980861" y="1085808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986213" y="1446676"/>
                  <a:ext cx="33855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Zapf Dingbats"/>
                      <a:ea typeface="Zapf Dingbats"/>
                      <a:cs typeface="Zapf Dingbats"/>
                      <a:sym typeface="Zapf Dingbats"/>
                    </a:rPr>
                    <a:t>✗</a:t>
                  </a:r>
                  <a:endParaRPr lang="en-US" dirty="0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5787694" y="602275"/>
                <a:ext cx="2016612" cy="954234"/>
                <a:chOff x="7249799" y="999772"/>
                <a:chExt cx="2379255" cy="1125838"/>
              </a:xfrm>
            </p:grpSpPr>
            <p:pic>
              <p:nvPicPr>
                <p:cNvPr id="104" name="Picture 103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36406" r="15441" b="52656"/>
                <a:stretch/>
              </p:blipFill>
              <p:spPr>
                <a:xfrm>
                  <a:off x="7249799" y="999772"/>
                  <a:ext cx="2379072" cy="597323"/>
                </a:xfrm>
                <a:prstGeom prst="rect">
                  <a:avLst/>
                </a:prstGeom>
              </p:spPr>
            </p:pic>
            <p:pic>
              <p:nvPicPr>
                <p:cNvPr id="107" name="Picture 106" descr="figure_1Z2J_2L94_0.pdf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90" t="75914" r="15441" b="14225"/>
                <a:stretch/>
              </p:blipFill>
              <p:spPr>
                <a:xfrm>
                  <a:off x="7249982" y="1587111"/>
                  <a:ext cx="2379072" cy="538499"/>
                </a:xfrm>
                <a:prstGeom prst="rect">
                  <a:avLst/>
                </a:prstGeom>
              </p:spPr>
            </p:pic>
          </p:grpSp>
          <p:sp>
            <p:nvSpPr>
              <p:cNvPr id="109" name="Rectangle 108"/>
              <p:cNvSpPr/>
              <p:nvPr/>
            </p:nvSpPr>
            <p:spPr>
              <a:xfrm>
                <a:off x="7742876" y="653468"/>
                <a:ext cx="629299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MAE</a:t>
                </a:r>
                <a:endParaRPr lang="en-US" sz="1600" dirty="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41121" y="1172772"/>
                <a:ext cx="777475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Helvetica"/>
                    <a:cs typeface="Helvetica"/>
                  </a:rPr>
                  <a:t>RMSE</a:t>
                </a:r>
                <a:endParaRPr lang="en-US" sz="1600" dirty="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320782" y="677907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327361" y="1121484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04262" y="669891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0841" y="1113468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5941214" y="688611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947793" y="1132188"/>
                <a:ext cx="416148" cy="453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 rot="16200000">
              <a:off x="5258773" y="880170"/>
              <a:ext cx="6592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Free</a:t>
              </a:r>
              <a:endParaRPr lang="en-US" dirty="0"/>
            </a:p>
          </p:txBody>
        </p:sp>
        <p:sp>
          <p:nvSpPr>
            <p:cNvPr id="124" name="Rectangle 123"/>
            <p:cNvSpPr/>
            <p:nvPr/>
          </p:nvSpPr>
          <p:spPr>
            <a:xfrm rot="16200000">
              <a:off x="5167084" y="1900124"/>
              <a:ext cx="8521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Bound</a:t>
              </a:r>
              <a:endParaRPr lang="en-US" dirty="0"/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5760539" y="3374093"/>
              <a:ext cx="2765126" cy="1094961"/>
              <a:chOff x="4869158" y="1077156"/>
              <a:chExt cx="2249546" cy="890796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4869158" y="1086485"/>
                <a:ext cx="2249546" cy="881467"/>
                <a:chOff x="4869158" y="1086485"/>
                <a:chExt cx="2249546" cy="881467"/>
              </a:xfrm>
            </p:grpSpPr>
            <p:pic>
              <p:nvPicPr>
                <p:cNvPr id="135" name="Picture 134" descr="figure_1Z2J_2L94_1.pdf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425" t="73326" r="14734" b="11894"/>
                <a:stretch/>
              </p:blipFill>
              <p:spPr>
                <a:xfrm>
                  <a:off x="4869158" y="1406384"/>
                  <a:ext cx="1665894" cy="561568"/>
                </a:xfrm>
                <a:prstGeom prst="rect">
                  <a:avLst/>
                </a:prstGeom>
              </p:spPr>
            </p:pic>
            <p:grpSp>
              <p:nvGrpSpPr>
                <p:cNvPr id="136" name="Group 135"/>
                <p:cNvGrpSpPr/>
                <p:nvPr/>
              </p:nvGrpSpPr>
              <p:grpSpPr>
                <a:xfrm>
                  <a:off x="4870073" y="1086485"/>
                  <a:ext cx="2248631" cy="753079"/>
                  <a:chOff x="4280793" y="1665605"/>
                  <a:chExt cx="2248631" cy="753079"/>
                </a:xfrm>
              </p:grpSpPr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4280793" y="1665605"/>
                    <a:ext cx="2129512" cy="402314"/>
                    <a:chOff x="4664584" y="1503045"/>
                    <a:chExt cx="2129512" cy="402314"/>
                  </a:xfrm>
                </p:grpSpPr>
                <p:pic>
                  <p:nvPicPr>
                    <p:cNvPr id="139" name="Picture 138" descr="figure_1Z2J_2L94_1.pdf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1425" t="36406" r="14734" b="53006"/>
                    <a:stretch/>
                  </p:blipFill>
                  <p:spPr>
                    <a:xfrm>
                      <a:off x="4664584" y="1503045"/>
                      <a:ext cx="1665894" cy="40231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3" name="Rectangle 142"/>
                    <p:cNvSpPr/>
                    <p:nvPr/>
                  </p:nvSpPr>
                  <p:spPr>
                    <a:xfrm>
                      <a:off x="6282135" y="1558219"/>
                      <a:ext cx="511961" cy="27542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dirty="0" smtClean="0">
                          <a:latin typeface="Helvetica"/>
                          <a:cs typeface="Helvetica"/>
                        </a:rPr>
                        <a:t>MAE</a:t>
                      </a:r>
                      <a:endParaRPr lang="en-US" sz="1600" dirty="0"/>
                    </a:p>
                  </p:txBody>
                </p:sp>
              </p:grp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5896915" y="2143256"/>
                    <a:ext cx="632509" cy="27542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600" dirty="0" smtClean="0">
                        <a:latin typeface="Helvetica"/>
                        <a:cs typeface="Helvetica"/>
                      </a:rPr>
                      <a:t>RMSE</a:t>
                    </a:r>
                    <a:endParaRPr lang="en-US" sz="1600" dirty="0"/>
                  </a:p>
                </p:txBody>
              </p:sp>
            </p:grpSp>
          </p:grpSp>
          <p:sp>
            <p:nvSpPr>
              <p:cNvPr id="129" name="Rectangle 128"/>
              <p:cNvSpPr/>
              <p:nvPr/>
            </p:nvSpPr>
            <p:spPr>
              <a:xfrm>
                <a:off x="6094941" y="1077156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100293" y="1438024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550333" y="1080456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555685" y="1441324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980861" y="1085808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4986213" y="1446676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Zapf Dingbats"/>
                    <a:ea typeface="Zapf Dingbats"/>
                    <a:cs typeface="Zapf Dingbats"/>
                    <a:sym typeface="Zapf Dingbats"/>
                  </a:rPr>
                  <a:t>✗</a:t>
                </a:r>
                <a:endParaRPr lang="en-US" dirty="0"/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 rot="16200000">
              <a:off x="5247902" y="3600175"/>
              <a:ext cx="6592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Free</a:t>
              </a:r>
              <a:endParaRPr lang="en-US" dirty="0"/>
            </a:p>
          </p:txBody>
        </p:sp>
        <p:sp>
          <p:nvSpPr>
            <p:cNvPr id="150" name="Rectangle 149"/>
            <p:cNvSpPr/>
            <p:nvPr/>
          </p:nvSpPr>
          <p:spPr>
            <a:xfrm rot="16200000">
              <a:off x="5156213" y="4620129"/>
              <a:ext cx="8521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Bound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27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34640" y="338719"/>
            <a:ext cx="3474720" cy="5795441"/>
            <a:chOff x="2834640" y="338719"/>
            <a:chExt cx="3474720" cy="5795441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2834640" y="647665"/>
              <a:ext cx="3474720" cy="5486495"/>
              <a:chOff x="0" y="-366053"/>
              <a:chExt cx="6515100" cy="10287181"/>
            </a:xfrm>
          </p:grpSpPr>
          <p:pic>
            <p:nvPicPr>
              <p:cNvPr id="19" name="Picture 18" descr="1SCL_430D_nmr_xray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733" y="-366053"/>
                <a:ext cx="5824463" cy="3188127"/>
              </a:xfrm>
              <a:prstGeom prst="rect">
                <a:avLst/>
              </a:prstGeom>
            </p:spPr>
          </p:pic>
          <p:pic>
            <p:nvPicPr>
              <p:cNvPr id="20" name="Picture 19" descr="2LPS_1KXK_nmr_xray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305734"/>
                <a:ext cx="6515100" cy="3566159"/>
              </a:xfrm>
              <a:prstGeom prst="rect">
                <a:avLst/>
              </a:prstGeom>
            </p:spPr>
          </p:pic>
          <p:pic>
            <p:nvPicPr>
              <p:cNvPr id="21" name="Picture 20" descr="28SR_1LNT_nmr_xray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354968"/>
                <a:ext cx="6515100" cy="3566160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2927088" y="2274006"/>
              <a:ext cx="11460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1SCL (0.29)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28753" y="4257916"/>
              <a:ext cx="11427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2LPS (0.45)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74190" y="5680223"/>
              <a:ext cx="1152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28SR (0.23)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17996" y="2269729"/>
              <a:ext cx="1132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430D (0.31)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03050" y="4253639"/>
              <a:ext cx="1162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1KXK (0.37)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65055" y="5675946"/>
              <a:ext cx="1139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1LNT (0.24)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17112" y="2273314"/>
              <a:ext cx="60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3.4 </a:t>
              </a:r>
              <a:r>
                <a:rPr lang="en-US" sz="1400" dirty="0" err="1" smtClean="0">
                  <a:latin typeface="Helvetica"/>
                  <a:cs typeface="Helvetica"/>
                </a:rPr>
                <a:t>Å</a:t>
              </a:r>
              <a:r>
                <a:rPr lang="en-US" sz="1400" dirty="0" smtClean="0">
                  <a:latin typeface="Helvetica"/>
                  <a:cs typeface="Helvetica"/>
                </a:rPr>
                <a:t>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17114" y="4257224"/>
              <a:ext cx="60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5.0 </a:t>
              </a:r>
              <a:r>
                <a:rPr lang="en-US" sz="1400" dirty="0" err="1" smtClean="0">
                  <a:latin typeface="Helvetica"/>
                  <a:cs typeface="Helvetica"/>
                </a:rPr>
                <a:t>Å</a:t>
              </a:r>
              <a:endParaRPr lang="en-US" sz="1400" dirty="0" smtClean="0">
                <a:latin typeface="Helvetica"/>
                <a:cs typeface="Helvetic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67502" y="5679531"/>
              <a:ext cx="60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Helvetica"/>
                  <a:cs typeface="Helvetica"/>
                </a:rPr>
                <a:t>1.3 </a:t>
              </a:r>
              <a:r>
                <a:rPr lang="en-US" sz="1400" dirty="0" err="1" smtClean="0">
                  <a:latin typeface="Helvetica"/>
                  <a:cs typeface="Helvetica"/>
                </a:rPr>
                <a:t>Å</a:t>
              </a:r>
              <a:endParaRPr lang="en-US" sz="1400" dirty="0" smtClean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76412" y="342996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NMR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8351" y="338719"/>
              <a:ext cx="7201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X-RAY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56838" y="342304"/>
              <a:ext cx="713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latin typeface="Helvetica"/>
                  <a:cs typeface="Helvetica"/>
                </a:rPr>
                <a:t>RSMD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45906" y="813534"/>
              <a:ext cx="30008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latin typeface="Helvetica"/>
                  <a:cs typeface="Helvetica"/>
                </a:rPr>
                <a:t>a</a:t>
              </a:r>
              <a:endParaRPr lang="en-US" sz="1500" b="1" dirty="0">
                <a:latin typeface="Helvetica"/>
                <a:cs typeface="Helvetic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49264" y="2641083"/>
              <a:ext cx="30216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latin typeface="Helvetica"/>
                  <a:cs typeface="Helvetica"/>
                </a:rPr>
                <a:t>b</a:t>
              </a:r>
              <a:endParaRPr lang="en-US" sz="1500" b="1" dirty="0">
                <a:latin typeface="Helvetica"/>
                <a:cs typeface="Helvetic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52834" y="4430448"/>
              <a:ext cx="29164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latin typeface="Helvetica"/>
                  <a:cs typeface="Helvetica"/>
                </a:rPr>
                <a:t>c</a:t>
              </a:r>
              <a:endParaRPr lang="en-US" sz="15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0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368895" y="2212636"/>
            <a:ext cx="5632105" cy="3253154"/>
            <a:chOff x="2368895" y="2212636"/>
            <a:chExt cx="5632105" cy="3253154"/>
          </a:xfrm>
        </p:grpSpPr>
        <p:grpSp>
          <p:nvGrpSpPr>
            <p:cNvPr id="22" name="Group 21"/>
            <p:cNvGrpSpPr/>
            <p:nvPr/>
          </p:nvGrpSpPr>
          <p:grpSpPr>
            <a:xfrm>
              <a:off x="2368895" y="2212636"/>
              <a:ext cx="5632105" cy="3253154"/>
              <a:chOff x="2362233" y="599351"/>
              <a:chExt cx="4154975" cy="2399951"/>
            </a:xfrm>
          </p:grpSpPr>
          <p:grpSp>
            <p:nvGrpSpPr>
              <p:cNvPr id="3" name="Group 2"/>
              <p:cNvGrpSpPr>
                <a:grpSpLocks noChangeAspect="1"/>
              </p:cNvGrpSpPr>
              <p:nvPr/>
            </p:nvGrpSpPr>
            <p:grpSpPr>
              <a:xfrm>
                <a:off x="3021304" y="599351"/>
                <a:ext cx="3435220" cy="1914652"/>
                <a:chOff x="588121" y="-551891"/>
                <a:chExt cx="6441038" cy="3589972"/>
              </a:xfrm>
            </p:grpSpPr>
            <p:pic>
              <p:nvPicPr>
                <p:cNvPr id="19" name="Picture 18" descr="1SCL_430D_nmr_xray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375"/>
                <a:stretch/>
              </p:blipFill>
              <p:spPr>
                <a:xfrm>
                  <a:off x="588121" y="-360224"/>
                  <a:ext cx="1550761" cy="3188126"/>
                </a:xfrm>
                <a:prstGeom prst="rect">
                  <a:avLst/>
                </a:prstGeom>
              </p:spPr>
            </p:pic>
            <p:pic>
              <p:nvPicPr>
                <p:cNvPr id="20" name="Picture 19" descr="2LPS_1KXK_nmr_xray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202"/>
                <a:stretch/>
              </p:blipFill>
              <p:spPr>
                <a:xfrm>
                  <a:off x="2657457" y="-528078"/>
                  <a:ext cx="2071665" cy="3566159"/>
                </a:xfrm>
                <a:prstGeom prst="rect">
                  <a:avLst/>
                </a:prstGeom>
              </p:spPr>
            </p:pic>
            <p:pic>
              <p:nvPicPr>
                <p:cNvPr id="21" name="Picture 20" descr="28SR_1LNT_nmr_xray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202"/>
                <a:stretch/>
              </p:blipFill>
              <p:spPr>
                <a:xfrm>
                  <a:off x="4957496" y="-551891"/>
                  <a:ext cx="2071663" cy="3566159"/>
                </a:xfrm>
                <a:prstGeom prst="rect">
                  <a:avLst/>
                </a:prstGeom>
              </p:spPr>
            </p:pic>
          </p:grpSp>
          <p:sp>
            <p:nvSpPr>
              <p:cNvPr id="4" name="TextBox 3"/>
              <p:cNvSpPr txBox="1"/>
              <p:nvPr/>
            </p:nvSpPr>
            <p:spPr>
              <a:xfrm>
                <a:off x="2362233" y="2476082"/>
                <a:ext cx="17544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Helvetica"/>
                    <a:cs typeface="Helvetica"/>
                  </a:rPr>
                  <a:t>NMR</a:t>
                </a:r>
                <a:r>
                  <a:rPr lang="en-US" sz="1400" dirty="0" smtClean="0">
                    <a:latin typeface="Helvetica"/>
                    <a:cs typeface="Helvetica"/>
                  </a:rPr>
                  <a:t>    1SCL (0.29)</a:t>
                </a:r>
              </a:p>
              <a:p>
                <a:pPr algn="ctr"/>
                <a:r>
                  <a:rPr lang="en-US" sz="1400" b="1" dirty="0" smtClean="0">
                    <a:latin typeface="Helvetica"/>
                    <a:cs typeface="Helvetica"/>
                  </a:rPr>
                  <a:t>X-RAY</a:t>
                </a:r>
                <a:r>
                  <a:rPr lang="en-US" sz="1400" dirty="0" smtClean="0">
                    <a:latin typeface="Helvetica"/>
                    <a:cs typeface="Helvetica"/>
                  </a:rPr>
                  <a:t> 430D </a:t>
                </a:r>
                <a:r>
                  <a:rPr lang="en-US" sz="1400" dirty="0">
                    <a:latin typeface="Helvetica"/>
                    <a:cs typeface="Helvetica"/>
                  </a:rPr>
                  <a:t>(0.31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  <a:endParaRPr lang="en-US" sz="1400" dirty="0">
                  <a:latin typeface="Helvetica"/>
                  <a:cs typeface="Helvetica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50537" y="2476082"/>
                <a:ext cx="11626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2LPS (0.45)</a:t>
                </a:r>
              </a:p>
              <a:p>
                <a:pPr algn="ctr"/>
                <a:r>
                  <a:rPr lang="en-US" sz="1400" dirty="0">
                    <a:latin typeface="Helvetica"/>
                    <a:cs typeface="Helvetica"/>
                  </a:rPr>
                  <a:t>1KXK (0.37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  <a:endParaRPr lang="en-US" sz="1400" dirty="0">
                  <a:latin typeface="Helvetica"/>
                  <a:cs typeface="Helvetica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364554" y="2476082"/>
                <a:ext cx="11526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>
                    <a:latin typeface="Helvetica"/>
                    <a:cs typeface="Helvetica"/>
                  </a:rPr>
                  <a:t>28SR (0.23)</a:t>
                </a:r>
              </a:p>
              <a:p>
                <a:pPr algn="ctr"/>
                <a:r>
                  <a:rPr lang="en-US" sz="1400" dirty="0">
                    <a:latin typeface="Helvetica"/>
                    <a:cs typeface="Helvetica"/>
                  </a:rPr>
                  <a:t>1LNT (0.24</a:t>
                </a:r>
                <a:r>
                  <a:rPr lang="en-US" sz="1400" dirty="0" smtClean="0">
                    <a:latin typeface="Helvetica"/>
                    <a:cs typeface="Helvetica"/>
                  </a:rPr>
                  <a:t>)</a:t>
                </a:r>
                <a:endParaRPr lang="en-US" sz="1400" dirty="0">
                  <a:latin typeface="Helvetica"/>
                  <a:cs typeface="Helvetica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92040" y="2269729"/>
                <a:ext cx="1846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400" dirty="0" smtClean="0">
                  <a:latin typeface="Helvetica"/>
                  <a:cs typeface="Helvetica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145988" y="2515334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a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42916" y="2515334"/>
              <a:ext cx="341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b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55958" y="2515334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c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5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701224"/>
              </p:ext>
            </p:extLst>
          </p:nvPr>
        </p:nvGraphicFramePr>
        <p:xfrm>
          <a:off x="2966560" y="470853"/>
          <a:ext cx="4990567" cy="342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1141"/>
                <a:gridCol w="901042"/>
                <a:gridCol w="1351162"/>
                <a:gridCol w="161722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Average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Structure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Conformational</a:t>
                      </a:r>
                      <a:r>
                        <a:rPr lang="en-US" sz="1200" baseline="0" dirty="0" smtClean="0">
                          <a:latin typeface="Helvetica"/>
                          <a:cs typeface="Helvetica"/>
                        </a:rPr>
                        <a:t> Averaging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Composite </a:t>
                      </a:r>
                    </a:p>
                    <a:p>
                      <a:pPr algn="ctr"/>
                      <a:r>
                        <a:rPr lang="en-US" sz="1200" dirty="0" smtClean="0">
                          <a:latin typeface="Helvetica"/>
                          <a:cs typeface="Helvetica"/>
                        </a:rPr>
                        <a:t>Ensembles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1R2P:2LPS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800" dirty="0">
                        <a:solidFill>
                          <a:srgbClr val="FF0000"/>
                        </a:solidFill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2FRL:2M22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2HX2:2M21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2KFC:2L1V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2L94:1Z2J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2N8X:2N7X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1Z2J:2L94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Helvetica"/>
                          <a:cs typeface="Helvetica"/>
                        </a:rPr>
                        <a:t>2N7X:2N82</a:t>
                      </a:r>
                      <a:endParaRPr lang="en-US" sz="14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✗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8000"/>
                          </a:solidFill>
                          <a:latin typeface="Helvetica"/>
                          <a:ea typeface="Zapf Dingbats"/>
                          <a:cs typeface="Helvetica"/>
                          <a:sym typeface="Zapf Dingbats"/>
                        </a:rPr>
                        <a:t>✔</a:t>
                      </a:r>
                      <a:endParaRPr lang="en-US" sz="1200" dirty="0">
                        <a:latin typeface="Helvetica"/>
                        <a:cs typeface="Helvetic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fig_2L94_00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2" t="5728" r="3648"/>
          <a:stretch/>
        </p:blipFill>
        <p:spPr>
          <a:xfrm>
            <a:off x="8120591" y="470853"/>
            <a:ext cx="1023409" cy="1438568"/>
          </a:xfrm>
          <a:prstGeom prst="rect">
            <a:avLst/>
          </a:prstGeom>
        </p:spPr>
      </p:pic>
      <p:pic>
        <p:nvPicPr>
          <p:cNvPr id="6" name="Picture 5" descr="fig_2N82_007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0" t="9193" r="3865" b="9667"/>
          <a:stretch/>
        </p:blipFill>
        <p:spPr>
          <a:xfrm>
            <a:off x="8120591" y="2396677"/>
            <a:ext cx="1136896" cy="1498096"/>
          </a:xfrm>
          <a:prstGeom prst="rect">
            <a:avLst/>
          </a:prstGeom>
        </p:spPr>
      </p:pic>
      <p:pic>
        <p:nvPicPr>
          <p:cNvPr id="7" name="Picture 6" descr="compare_2H2X_2M2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8" r="7169"/>
          <a:stretch/>
        </p:blipFill>
        <p:spPr>
          <a:xfrm>
            <a:off x="3582530" y="3894773"/>
            <a:ext cx="871441" cy="1510496"/>
          </a:xfrm>
          <a:prstGeom prst="rect">
            <a:avLst/>
          </a:prstGeom>
        </p:spPr>
      </p:pic>
      <p:pic>
        <p:nvPicPr>
          <p:cNvPr id="8" name="Picture 7" descr="compare_2KFC_2L1V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09" t="6335" r="1447" b="3424"/>
          <a:stretch/>
        </p:blipFill>
        <p:spPr>
          <a:xfrm>
            <a:off x="6220016" y="4095676"/>
            <a:ext cx="1017765" cy="1309593"/>
          </a:xfrm>
          <a:prstGeom prst="rect">
            <a:avLst/>
          </a:prstGeom>
        </p:spPr>
      </p:pic>
      <p:pic>
        <p:nvPicPr>
          <p:cNvPr id="9" name="Picture 8" descr="compare_2FRL_2M2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4" r="4100" b="9246"/>
          <a:stretch/>
        </p:blipFill>
        <p:spPr>
          <a:xfrm>
            <a:off x="1686673" y="2631914"/>
            <a:ext cx="946574" cy="1387200"/>
          </a:xfrm>
          <a:prstGeom prst="rect">
            <a:avLst/>
          </a:prstGeom>
        </p:spPr>
      </p:pic>
      <p:pic>
        <p:nvPicPr>
          <p:cNvPr id="11" name="Picture 10" descr="fig_2LPS_0037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4" t="2408" r="19245" b="8965"/>
          <a:stretch/>
        </p:blipFill>
        <p:spPr>
          <a:xfrm>
            <a:off x="1686673" y="507024"/>
            <a:ext cx="959532" cy="1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9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90263" y="1371563"/>
            <a:ext cx="8363474" cy="4114875"/>
            <a:chOff x="629911" y="1493690"/>
            <a:chExt cx="8363474" cy="4114875"/>
          </a:xfrm>
        </p:grpSpPr>
        <p:grpSp>
          <p:nvGrpSpPr>
            <p:cNvPr id="2" name="Group 1"/>
            <p:cNvGrpSpPr/>
            <p:nvPr/>
          </p:nvGrpSpPr>
          <p:grpSpPr>
            <a:xfrm>
              <a:off x="808392" y="1493690"/>
              <a:ext cx="8184993" cy="3929822"/>
              <a:chOff x="178585" y="-93250"/>
              <a:chExt cx="8184993" cy="3929822"/>
            </a:xfrm>
          </p:grpSpPr>
          <p:pic>
            <p:nvPicPr>
              <p:cNvPr id="9" name="Picture 8" descr="compare_2FRL_2M22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54" r="4100" b="9246"/>
              <a:stretch/>
            </p:blipFill>
            <p:spPr>
              <a:xfrm>
                <a:off x="1446196" y="447658"/>
                <a:ext cx="1052457" cy="1542371"/>
              </a:xfrm>
              <a:prstGeom prst="rect">
                <a:avLst/>
              </a:prstGeom>
            </p:spPr>
          </p:pic>
          <p:pic>
            <p:nvPicPr>
              <p:cNvPr id="5" name="Picture 4" descr="fig_2L94_0004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62" t="5728" r="3648"/>
              <a:stretch/>
            </p:blipFill>
            <p:spPr>
              <a:xfrm>
                <a:off x="2564959" y="-43053"/>
                <a:ext cx="1453300" cy="2042851"/>
              </a:xfrm>
              <a:prstGeom prst="rect">
                <a:avLst/>
              </a:prstGeom>
            </p:spPr>
          </p:pic>
          <p:pic>
            <p:nvPicPr>
              <p:cNvPr id="6" name="Picture 5" descr="fig_2N82_0072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40" t="9193" r="3865" b="9667"/>
              <a:stretch/>
            </p:blipFill>
            <p:spPr>
              <a:xfrm>
                <a:off x="2760189" y="2387743"/>
                <a:ext cx="1099508" cy="1448829"/>
              </a:xfrm>
              <a:prstGeom prst="rect">
                <a:avLst/>
              </a:prstGeom>
            </p:spPr>
          </p:pic>
          <p:pic>
            <p:nvPicPr>
              <p:cNvPr id="7" name="Picture 6" descr="compare_2H2X_2M21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938" r="7169"/>
              <a:stretch/>
            </p:blipFill>
            <p:spPr>
              <a:xfrm>
                <a:off x="178585" y="2295434"/>
                <a:ext cx="874327" cy="1515498"/>
              </a:xfrm>
              <a:prstGeom prst="rect">
                <a:avLst/>
              </a:prstGeom>
            </p:spPr>
          </p:pic>
          <p:pic>
            <p:nvPicPr>
              <p:cNvPr id="8" name="Picture 7" descr="compare_2KFC_2L1V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09" t="6335" r="1447" b="3424"/>
              <a:stretch/>
            </p:blipFill>
            <p:spPr>
              <a:xfrm>
                <a:off x="1414016" y="2296345"/>
                <a:ext cx="1173873" cy="1510463"/>
              </a:xfrm>
              <a:prstGeom prst="rect">
                <a:avLst/>
              </a:prstGeom>
            </p:spPr>
          </p:pic>
          <p:pic>
            <p:nvPicPr>
              <p:cNvPr id="11" name="Picture 10" descr="fig_2LPS_0037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54" t="2408" r="19245" b="8965"/>
              <a:stretch/>
            </p:blipFill>
            <p:spPr>
              <a:xfrm>
                <a:off x="287724" y="-93250"/>
                <a:ext cx="1126292" cy="2061233"/>
              </a:xfrm>
              <a:prstGeom prst="rect">
                <a:avLst/>
              </a:prstGeom>
            </p:spPr>
          </p:pic>
          <p:pic>
            <p:nvPicPr>
              <p:cNvPr id="10" name="Picture 9" descr="test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5367" y="772105"/>
                <a:ext cx="3978211" cy="2726186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629911" y="1958935"/>
              <a:ext cx="327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a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38257" y="1958935"/>
              <a:ext cx="341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Helvetica"/>
                  <a:cs typeface="Helvetica"/>
                </a:rPr>
                <a:t>b</a:t>
              </a:r>
              <a:endParaRPr lang="en-US" sz="2000" b="1" dirty="0">
                <a:latin typeface="Helvetica"/>
                <a:cs typeface="Helvetica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89360" y="3492596"/>
              <a:ext cx="10117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1R2P, 2LPS</a:t>
              </a:r>
              <a:endParaRPr lang="en-US" sz="1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01382" y="3492596"/>
              <a:ext cx="10314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2FRL, 2M22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23833" y="3492596"/>
              <a:ext cx="9546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1Z2J, 2L94</a:t>
              </a:r>
              <a:endParaRPr lang="en-US" sz="1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83008" y="5331566"/>
              <a:ext cx="10400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2H2X, 2M21</a:t>
              </a:r>
              <a:endParaRPr lang="en-US" sz="1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95030" y="5331566"/>
              <a:ext cx="10310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2KFC, 2L1V</a:t>
              </a:r>
              <a:endParaRPr lang="en-US" sz="1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17481" y="5331566"/>
              <a:ext cx="10230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Helvetica"/>
                  <a:cs typeface="Helvetica"/>
                </a:rPr>
                <a:t>2N7X, 2N82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587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712009" y="1490128"/>
            <a:ext cx="7719982" cy="3335725"/>
            <a:chOff x="383735" y="1490128"/>
            <a:chExt cx="7719982" cy="3335725"/>
          </a:xfrm>
        </p:grpSpPr>
        <p:grpSp>
          <p:nvGrpSpPr>
            <p:cNvPr id="31" name="Group 30"/>
            <p:cNvGrpSpPr/>
            <p:nvPr/>
          </p:nvGrpSpPr>
          <p:grpSpPr>
            <a:xfrm>
              <a:off x="626083" y="1823520"/>
              <a:ext cx="7477634" cy="3002333"/>
              <a:chOff x="626083" y="1823520"/>
              <a:chExt cx="7477634" cy="300233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b="34876"/>
              <a:stretch/>
            </p:blipFill>
            <p:spPr>
              <a:xfrm>
                <a:off x="876352" y="1928793"/>
                <a:ext cx="3581400" cy="2307541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/>
              <a:srcRect b="34876"/>
              <a:stretch/>
            </p:blipFill>
            <p:spPr>
              <a:xfrm>
                <a:off x="4738217" y="1928793"/>
                <a:ext cx="3365500" cy="2307541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1607305" y="4121121"/>
                <a:ext cx="2668443" cy="369332"/>
                <a:chOff x="1696600" y="1704986"/>
                <a:chExt cx="2668443" cy="369332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1696600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1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2033086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2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2369572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3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2706058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4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042544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5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3379030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6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3715516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7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051999" y="1704986"/>
                  <a:ext cx="313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Helvetica"/>
                      <a:cs typeface="Helvetica"/>
                    </a:rPr>
                    <a:t>8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526657" y="4456521"/>
                <a:ext cx="556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test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143548" y="4456521"/>
                <a:ext cx="7877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nuclei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5431273" y="4172180"/>
                <a:ext cx="2497376" cy="369332"/>
                <a:chOff x="5431273" y="3745577"/>
                <a:chExt cx="2497376" cy="36933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5431273" y="3745577"/>
                  <a:ext cx="436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aseline="30000" dirty="0" smtClean="0">
                      <a:latin typeface="Helvetica"/>
                      <a:cs typeface="Helvetica"/>
                    </a:rPr>
                    <a:t>1</a:t>
                  </a:r>
                  <a:r>
                    <a:rPr lang="en-US" dirty="0" smtClean="0">
                      <a:latin typeface="Helvetica"/>
                      <a:cs typeface="Helvetica"/>
                    </a:rPr>
                    <a:t>H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6307952" y="3745577"/>
                  <a:ext cx="5225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aseline="30000" dirty="0" smtClean="0">
                      <a:latin typeface="Helvetica"/>
                      <a:cs typeface="Helvetica"/>
                    </a:rPr>
                    <a:t>13</a:t>
                  </a:r>
                  <a:r>
                    <a:rPr lang="en-US" dirty="0" smtClean="0">
                      <a:latin typeface="Helvetica"/>
                      <a:cs typeface="Helvetica"/>
                    </a:rPr>
                    <a:t>C</a:t>
                  </a:r>
                  <a:endParaRPr lang="en-US" dirty="0">
                    <a:latin typeface="Helvetica"/>
                    <a:cs typeface="Helvetica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6976270" y="3745577"/>
                  <a:ext cx="9523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aseline="30000" dirty="0" smtClean="0">
                      <a:latin typeface="Helvetica"/>
                      <a:cs typeface="Helvetica"/>
                    </a:rPr>
                    <a:t>1</a:t>
                  </a:r>
                  <a:r>
                    <a:rPr lang="en-US" dirty="0" smtClean="0">
                      <a:latin typeface="Helvetica"/>
                      <a:cs typeface="Helvetica"/>
                    </a:rPr>
                    <a:t>H+</a:t>
                  </a:r>
                  <a:r>
                    <a:rPr lang="en-US" baseline="30000" dirty="0" smtClean="0">
                      <a:latin typeface="Helvetica"/>
                      <a:cs typeface="Helvetica"/>
                    </a:rPr>
                    <a:t> </a:t>
                  </a:r>
                  <a:r>
                    <a:rPr lang="en-US" baseline="30000" dirty="0">
                      <a:latin typeface="Helvetica"/>
                      <a:cs typeface="Helvetica"/>
                    </a:rPr>
                    <a:t>13</a:t>
                  </a:r>
                  <a:r>
                    <a:rPr lang="en-US" dirty="0">
                      <a:latin typeface="Helvetica"/>
                      <a:cs typeface="Helvetica"/>
                    </a:rPr>
                    <a:t>C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 rot="16200000">
                <a:off x="3279469" y="3014009"/>
                <a:ext cx="2750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Resolving Power (NSLR)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-564406" y="3014009"/>
                <a:ext cx="2750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"/>
                    <a:cs typeface="Helvetica"/>
                  </a:rPr>
                  <a:t>Resolving Power (NSLR)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83735" y="1490128"/>
              <a:ext cx="3415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latin typeface="Helvetica"/>
                  <a:cs typeface="Helvetica"/>
                </a:rPr>
                <a:t>a</a:t>
              </a:r>
              <a:endParaRPr lang="en-US" sz="2200" b="1" dirty="0">
                <a:latin typeface="Helvetica"/>
                <a:cs typeface="Helvetic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38290" y="1490128"/>
              <a:ext cx="35700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smtClean="0">
                  <a:latin typeface="Helvetica"/>
                  <a:cs typeface="Helvetica"/>
                </a:rPr>
                <a:t>b</a:t>
              </a:r>
              <a:endParaRPr lang="en-US" sz="2200" b="1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9024" y="3440239"/>
            <a:ext cx="8846595" cy="2405656"/>
            <a:chOff x="229024" y="3700514"/>
            <a:chExt cx="8846595" cy="2405656"/>
          </a:xfrm>
        </p:grpSpPr>
        <p:pic>
          <p:nvPicPr>
            <p:cNvPr id="5" name="Picture 4" descr="correlationboth_mean_rmse_fi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6" t="59380" r="58119" b="5466"/>
            <a:stretch/>
          </p:blipFill>
          <p:spPr>
            <a:xfrm>
              <a:off x="2637093" y="3784600"/>
              <a:ext cx="2227769" cy="2321570"/>
            </a:xfrm>
            <a:prstGeom prst="rect">
              <a:avLst/>
            </a:prstGeom>
          </p:spPr>
        </p:pic>
        <p:pic>
          <p:nvPicPr>
            <p:cNvPr id="10" name="Picture 9" descr="correlationboth_mean_rmse_fig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08" t="59380" r="8799" b="5466"/>
            <a:stretch/>
          </p:blipFill>
          <p:spPr>
            <a:xfrm>
              <a:off x="5071190" y="3782134"/>
              <a:ext cx="2238178" cy="2321570"/>
            </a:xfrm>
            <a:prstGeom prst="rect">
              <a:avLst/>
            </a:prstGeom>
          </p:spPr>
        </p:pic>
        <p:pic>
          <p:nvPicPr>
            <p:cNvPr id="12" name="Picture 11" descr="compare_2KFC_2L1V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56" t="6335" r="33921" b="3424"/>
            <a:stretch/>
          </p:blipFill>
          <p:spPr>
            <a:xfrm>
              <a:off x="229024" y="3700514"/>
              <a:ext cx="1773051" cy="2108704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1962480" y="4597738"/>
              <a:ext cx="546461" cy="2706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2402" y="573683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2L1V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74675" y="4358784"/>
              <a:ext cx="18009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Error = 0.67</a:t>
              </a:r>
            </a:p>
            <a:p>
              <a:pPr algn="ctr"/>
              <a:r>
                <a:rPr lang="en-US" dirty="0" smtClean="0">
                  <a:latin typeface="Helvetica"/>
                  <a:cs typeface="Helvetica"/>
                </a:rPr>
                <a:t>(Higher Quality)</a:t>
              </a:r>
            </a:p>
            <a:p>
              <a:pPr algn="ctr"/>
              <a:r>
                <a:rPr lang="en-US" sz="2000" dirty="0" smtClean="0">
                  <a:solidFill>
                    <a:srgbClr val="008000"/>
                  </a:solidFill>
                  <a:latin typeface="Helvetica"/>
                  <a:ea typeface="Zapf Dingbats"/>
                  <a:cs typeface="Helvetica"/>
                  <a:sym typeface="Zapf Dingbats"/>
                </a:rPr>
                <a:t>✔</a:t>
              </a:r>
              <a:endParaRPr lang="en-US" sz="2000" dirty="0">
                <a:latin typeface="Helvetica"/>
                <a:cs typeface="Helvetica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8764" y="145754"/>
            <a:ext cx="8766855" cy="3169779"/>
            <a:chOff x="308764" y="145754"/>
            <a:chExt cx="8766855" cy="3169779"/>
          </a:xfrm>
        </p:grpSpPr>
        <p:pic>
          <p:nvPicPr>
            <p:cNvPr id="4" name="Picture 3" descr="correlationboth_mean_rmse_fig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6" t="9563" r="58119" b="55124"/>
            <a:stretch/>
          </p:blipFill>
          <p:spPr>
            <a:xfrm>
              <a:off x="2637093" y="960836"/>
              <a:ext cx="2227769" cy="2331981"/>
            </a:xfrm>
            <a:prstGeom prst="rect">
              <a:avLst/>
            </a:prstGeom>
          </p:spPr>
        </p:pic>
        <p:pic>
          <p:nvPicPr>
            <p:cNvPr id="7" name="Picture 6" descr="correlationboth_mean_rmse_fig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22" t="9563" r="8613" b="55124"/>
            <a:stretch/>
          </p:blipFill>
          <p:spPr>
            <a:xfrm>
              <a:off x="5050369" y="960836"/>
              <a:ext cx="2269409" cy="2331981"/>
            </a:xfrm>
            <a:prstGeom prst="rect">
              <a:avLst/>
            </a:prstGeom>
          </p:spPr>
        </p:pic>
        <p:pic>
          <p:nvPicPr>
            <p:cNvPr id="11" name="Picture 10" descr="compare_2KFC_2L1V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" t="6335" r="68434" b="3424"/>
            <a:stretch/>
          </p:blipFill>
          <p:spPr>
            <a:xfrm>
              <a:off x="308764" y="996938"/>
              <a:ext cx="1613570" cy="2035843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1962480" y="1853091"/>
              <a:ext cx="546461" cy="2706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402" y="2946201"/>
              <a:ext cx="774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2KFC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74675" y="1564208"/>
              <a:ext cx="18009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"/>
                  <a:cs typeface="Helvetica"/>
                </a:rPr>
                <a:t>Error = 0.67</a:t>
              </a:r>
            </a:p>
            <a:p>
              <a:pPr algn="ctr"/>
              <a:r>
                <a:rPr lang="en-US" dirty="0">
                  <a:latin typeface="Helvetica"/>
                  <a:cs typeface="Helvetica"/>
                </a:rPr>
                <a:t>(</a:t>
              </a:r>
              <a:r>
                <a:rPr lang="en-US" dirty="0" smtClean="0">
                  <a:latin typeface="Helvetica"/>
                  <a:cs typeface="Helvetica"/>
                </a:rPr>
                <a:t>Higher </a:t>
              </a:r>
              <a:r>
                <a:rPr lang="en-US" dirty="0">
                  <a:latin typeface="Helvetica"/>
                  <a:cs typeface="Helvetica"/>
                </a:rPr>
                <a:t>Quality</a:t>
              </a:r>
              <a:r>
                <a:rPr lang="en-US" dirty="0" smtClean="0">
                  <a:latin typeface="Helvetica"/>
                  <a:cs typeface="Helvetica"/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  <a:latin typeface="Helvetica"/>
                  <a:ea typeface="Zapf Dingbats"/>
                  <a:cs typeface="Helvetica"/>
                  <a:sym typeface="Zapf Dingbats"/>
                </a:rPr>
                <a:t>✗</a:t>
              </a: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21" name="Left Brace 20"/>
            <p:cNvSpPr/>
            <p:nvPr/>
          </p:nvSpPr>
          <p:spPr>
            <a:xfrm rot="5400000">
              <a:off x="4800629" y="-1617312"/>
              <a:ext cx="390560" cy="4765736"/>
            </a:xfrm>
            <a:prstGeom prst="leftBrace">
              <a:avLst>
                <a:gd name="adj1" fmla="val 8333"/>
                <a:gd name="adj2" fmla="val 5021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44592" y="145754"/>
              <a:ext cx="544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Compare Observed and Computed Chemical Shifts</a:t>
              </a:r>
              <a:endParaRPr lang="en-US" sz="20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560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29024" y="3440239"/>
            <a:ext cx="8711905" cy="2405656"/>
            <a:chOff x="229024" y="3700514"/>
            <a:chExt cx="8711905" cy="2405656"/>
          </a:xfrm>
        </p:grpSpPr>
        <p:pic>
          <p:nvPicPr>
            <p:cNvPr id="5" name="Picture 4" descr="correlationboth_mean_rmse_fig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8" t="59380" r="58119" b="9962"/>
            <a:stretch/>
          </p:blipFill>
          <p:spPr>
            <a:xfrm>
              <a:off x="2841966" y="3784600"/>
              <a:ext cx="2022896" cy="2024618"/>
            </a:xfrm>
            <a:prstGeom prst="rect">
              <a:avLst/>
            </a:prstGeom>
          </p:spPr>
        </p:pic>
        <p:pic>
          <p:nvPicPr>
            <p:cNvPr id="10" name="Picture 9" descr="correlationboth_mean_rmse_fig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52" t="59380" r="8799" b="9070"/>
            <a:stretch/>
          </p:blipFill>
          <p:spPr>
            <a:xfrm>
              <a:off x="5259024" y="3782134"/>
              <a:ext cx="2050344" cy="2083531"/>
            </a:xfrm>
            <a:prstGeom prst="rect">
              <a:avLst/>
            </a:prstGeom>
          </p:spPr>
        </p:pic>
        <p:pic>
          <p:nvPicPr>
            <p:cNvPr id="12" name="Picture 11" descr="compare_2KFC_2L1V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56" t="6335" r="33921" b="3424"/>
            <a:stretch/>
          </p:blipFill>
          <p:spPr>
            <a:xfrm>
              <a:off x="229024" y="3700514"/>
              <a:ext cx="1773051" cy="2108704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1962480" y="4597738"/>
              <a:ext cx="546461" cy="2706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2402" y="5736838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2L1V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9365" y="4358784"/>
              <a:ext cx="153156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 smtClean="0">
                  <a:latin typeface="Helvetica"/>
                  <a:cs typeface="Helvetica"/>
                </a:rPr>
                <a:t>Error = 0.67</a:t>
              </a:r>
            </a:p>
            <a:p>
              <a:pPr algn="ctr"/>
              <a:r>
                <a:rPr lang="en-US" sz="1500" dirty="0" smtClean="0">
                  <a:latin typeface="Helvetica"/>
                  <a:cs typeface="Helvetica"/>
                </a:rPr>
                <a:t>(Higher Quality)</a:t>
              </a:r>
            </a:p>
            <a:p>
              <a:pPr algn="ctr"/>
              <a:r>
                <a:rPr lang="en-US" sz="2000" dirty="0" smtClean="0">
                  <a:solidFill>
                    <a:srgbClr val="008000"/>
                  </a:solidFill>
                  <a:latin typeface="Helvetica"/>
                  <a:ea typeface="Zapf Dingbats"/>
                  <a:cs typeface="Helvetica"/>
                  <a:sym typeface="Zapf Dingbats"/>
                </a:rPr>
                <a:t>✔</a:t>
              </a:r>
              <a:endParaRPr lang="en-US" sz="2000" dirty="0">
                <a:latin typeface="Helvetica"/>
                <a:cs typeface="Helvetica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8764" y="208220"/>
            <a:ext cx="8632165" cy="3107313"/>
            <a:chOff x="308764" y="208220"/>
            <a:chExt cx="8632165" cy="3107313"/>
          </a:xfrm>
        </p:grpSpPr>
        <p:pic>
          <p:nvPicPr>
            <p:cNvPr id="4" name="Picture 3" descr="correlationboth_mean_rmse_fig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48" t="9563" r="58119" b="59062"/>
            <a:stretch/>
          </p:blipFill>
          <p:spPr>
            <a:xfrm>
              <a:off x="2841966" y="960836"/>
              <a:ext cx="2022896" cy="2071945"/>
            </a:xfrm>
            <a:prstGeom prst="rect">
              <a:avLst/>
            </a:prstGeom>
          </p:spPr>
        </p:pic>
        <p:pic>
          <p:nvPicPr>
            <p:cNvPr id="7" name="Picture 6" descr="correlationboth_mean_rmse_fig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582" t="9563" r="8613" b="59062"/>
            <a:stretch/>
          </p:blipFill>
          <p:spPr>
            <a:xfrm>
              <a:off x="5285477" y="960836"/>
              <a:ext cx="2034301" cy="2071945"/>
            </a:xfrm>
            <a:prstGeom prst="rect">
              <a:avLst/>
            </a:prstGeom>
          </p:spPr>
        </p:pic>
        <p:pic>
          <p:nvPicPr>
            <p:cNvPr id="11" name="Picture 10" descr="compare_2KFC_2L1V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6" t="6335" r="68434" b="3424"/>
            <a:stretch/>
          </p:blipFill>
          <p:spPr>
            <a:xfrm>
              <a:off x="308764" y="996938"/>
              <a:ext cx="1613570" cy="2035843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1962480" y="1853091"/>
              <a:ext cx="546461" cy="27067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22402" y="2946201"/>
              <a:ext cx="774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2KFC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09365" y="1564208"/>
              <a:ext cx="153156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Helvetica"/>
                  <a:cs typeface="Helvetica"/>
                </a:rPr>
                <a:t>Error = 0.67</a:t>
              </a:r>
            </a:p>
            <a:p>
              <a:pPr algn="ctr"/>
              <a:r>
                <a:rPr lang="en-US" sz="1500" dirty="0">
                  <a:latin typeface="Helvetica"/>
                  <a:cs typeface="Helvetica"/>
                </a:rPr>
                <a:t>(</a:t>
              </a:r>
              <a:r>
                <a:rPr lang="en-US" sz="1500" dirty="0" smtClean="0">
                  <a:latin typeface="Helvetica"/>
                  <a:cs typeface="Helvetica"/>
                </a:rPr>
                <a:t>Higher </a:t>
              </a:r>
              <a:r>
                <a:rPr lang="en-US" sz="1500" dirty="0">
                  <a:latin typeface="Helvetica"/>
                  <a:cs typeface="Helvetica"/>
                </a:rPr>
                <a:t>Quality</a:t>
              </a:r>
              <a:r>
                <a:rPr lang="en-US" sz="1500" dirty="0" smtClean="0">
                  <a:latin typeface="Helvetica"/>
                  <a:cs typeface="Helvetica"/>
                </a:rPr>
                <a:t>)</a:t>
              </a:r>
            </a:p>
            <a:p>
              <a:pPr algn="ctr"/>
              <a:r>
                <a:rPr lang="en-US" sz="2000" dirty="0">
                  <a:solidFill>
                    <a:srgbClr val="FF0000"/>
                  </a:solidFill>
                  <a:latin typeface="Helvetica"/>
                  <a:ea typeface="Zapf Dingbats"/>
                  <a:cs typeface="Helvetica"/>
                  <a:sym typeface="Zapf Dingbats"/>
                </a:rPr>
                <a:t>✗</a:t>
              </a:r>
              <a:endParaRPr lang="en-US" sz="2000" dirty="0">
                <a:latin typeface="Helvetica"/>
                <a:cs typeface="Helvetica"/>
              </a:endParaRPr>
            </a:p>
          </p:txBody>
        </p:sp>
        <p:sp>
          <p:nvSpPr>
            <p:cNvPr id="21" name="Left Brace 20"/>
            <p:cNvSpPr/>
            <p:nvPr/>
          </p:nvSpPr>
          <p:spPr>
            <a:xfrm rot="5400000">
              <a:off x="4922617" y="-1852641"/>
              <a:ext cx="189391" cy="4972760"/>
            </a:xfrm>
            <a:prstGeom prst="leftBrace">
              <a:avLst>
                <a:gd name="adj1" fmla="val 8333"/>
                <a:gd name="adj2" fmla="val 5021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24594" y="208220"/>
              <a:ext cx="456828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 smtClean="0">
                  <a:latin typeface="Helvetica"/>
                  <a:cs typeface="Helvetica"/>
                </a:rPr>
                <a:t>Compare Observed and Computed Chemical Shifts</a:t>
              </a:r>
              <a:endParaRPr lang="en-US" sz="1500" dirty="0">
                <a:latin typeface="Helvetica"/>
                <a:cs typeface="Helvetic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59279" y="5597572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85477" y="5597572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1504682" y="4291115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65939" y="3022290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92137" y="3022290"/>
            <a:ext cx="22878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latin typeface="Helvetica"/>
                <a:cs typeface="Helvetica"/>
              </a:rPr>
              <a:t>obs.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504682" y="1712154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3928249" y="1712154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3928249" y="4291115"/>
            <a:ext cx="24356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Helvetica"/>
                <a:cs typeface="Helvetica"/>
              </a:rPr>
              <a:t>c</a:t>
            </a:r>
            <a:r>
              <a:rPr lang="en-US" sz="1300" b="1" dirty="0" smtClean="0">
                <a:latin typeface="Helvetica"/>
                <a:cs typeface="Helvetica"/>
              </a:rPr>
              <a:t>omp. chemical shifts (ppm)</a:t>
            </a:r>
            <a:endParaRPr lang="en-US" sz="13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53318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344</Words>
  <Application>Microsoft Macintosh PowerPoint</Application>
  <PresentationFormat>On-screen Show (4:3)</PresentationFormat>
  <Paragraphs>168</Paragraphs>
  <Slides>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Terrence Frank</dc:creator>
  <cp:lastModifiedBy>Aaron Frank</cp:lastModifiedBy>
  <cp:revision>32</cp:revision>
  <dcterms:created xsi:type="dcterms:W3CDTF">2016-08-09T13:54:29Z</dcterms:created>
  <dcterms:modified xsi:type="dcterms:W3CDTF">2016-08-19T19:21:15Z</dcterms:modified>
</cp:coreProperties>
</file>